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Source Han Sans KR" panose="020B0600000101010101" charset="-127"/>
      <p:regular r:id="rId13"/>
    </p:embeddedFont>
    <p:embeddedFont>
      <p:font typeface="Source Han Sans KR Bold" panose="020B0600000101010101" charset="-127"/>
      <p:regular r:id="rId14"/>
    </p:embeddedFont>
    <p:embeddedFont>
      <p:font typeface="Raleway" pitchFamily="2" charset="0"/>
      <p:regular r:id="rId15"/>
    </p:embeddedFont>
    <p:embeddedFont>
      <p:font typeface="Raleway Bold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88" d="100"/>
          <a:sy n="88" d="100"/>
        </p:scale>
        <p:origin x="82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970181" y="4589111"/>
            <a:ext cx="16347638" cy="52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Google Gemini API를 활용한 AI 번역 기능, 커뮤니티 기본 기능을 제공하는 통합 웹사이트 구축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615833" y="3803743"/>
            <a:ext cx="3056334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90807"/>
                </a:solidFill>
                <a:latin typeface="Raleway"/>
                <a:ea typeface="Raleway"/>
                <a:cs typeface="Raleway"/>
                <a:sym typeface="Raleway"/>
              </a:rPr>
              <a:t>Semi-Project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8777288"/>
            <a:ext cx="1638300" cy="3397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2025.08.28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9363180"/>
            <a:ext cx="6446401" cy="692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팀명 : Solo 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팀원 : 국립금오공과대학교 소프트웨어전공 20210474 박재형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01248" y="9366355"/>
            <a:ext cx="6339447" cy="36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https://github.com/pixti/Webkit640-semi-project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496696" y="3669361"/>
            <a:ext cx="6226393" cy="4949983"/>
          </a:xfrm>
          <a:custGeom>
            <a:avLst/>
            <a:gdLst/>
            <a:ahLst/>
            <a:cxnLst/>
            <a:rect l="l" t="t" r="r" b="b"/>
            <a:pathLst>
              <a:path w="6226393" h="4949983">
                <a:moveTo>
                  <a:pt x="0" y="0"/>
                </a:moveTo>
                <a:lnTo>
                  <a:pt x="6226394" y="0"/>
                </a:lnTo>
                <a:lnTo>
                  <a:pt x="6226394" y="4949982"/>
                </a:lnTo>
                <a:lnTo>
                  <a:pt x="0" y="49499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23832" y="765070"/>
            <a:ext cx="323829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문제 해결 과정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96696" y="8714593"/>
            <a:ext cx="17445219" cy="13989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6"/>
              </a:lnSpc>
            </a:pPr>
            <a:endParaRPr/>
          </a:p>
          <a:p>
            <a:pPr marL="319070" lvl="1" indent="-159535" algn="l">
              <a:lnSpc>
                <a:spcPts val="2216"/>
              </a:lnSpc>
              <a:buFont typeface="Arial"/>
              <a:buChar char="•"/>
            </a:pPr>
            <a:r>
              <a:rPr lang="en-US" sz="1477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배운 점:</a:t>
            </a:r>
          </a:p>
          <a:p>
            <a:pPr algn="l">
              <a:lnSpc>
                <a:spcPts val="2216"/>
              </a:lnSpc>
            </a:pPr>
            <a:r>
              <a:rPr lang="en-US" sz="1477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모든 웹사이트의 복잡하고 다양한 HTML 구조를 유연하게 파싱하는 것은 예상보다 훨씬 어려운 문제임을 알게 되었습니다.</a:t>
            </a:r>
          </a:p>
          <a:p>
            <a:pPr algn="l">
              <a:lnSpc>
                <a:spcPts val="2216"/>
              </a:lnSpc>
            </a:pPr>
            <a:r>
              <a:rPr lang="en-US" sz="1477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이 문제는 스크래핑과 파싱 로직을 더욱 정교하게 만들어야 한다는 것을 깨닫게 해주었습니다.</a:t>
            </a:r>
          </a:p>
          <a:p>
            <a:pPr algn="l">
              <a:lnSpc>
                <a:spcPts val="2216"/>
              </a:lnSpc>
            </a:pPr>
            <a:endParaRPr lang="en-US" sz="1477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609893" y="504421"/>
            <a:ext cx="14332022" cy="3164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4"/>
              </a:lnSpc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1. Cheerio 파싱 로직의 한계: 부분적인 번역 오류</a:t>
            </a:r>
          </a:p>
          <a:p>
            <a:pPr algn="l">
              <a:lnSpc>
                <a:spcPts val="2504"/>
              </a:lnSpc>
            </a:pPr>
            <a:endParaRPr lang="en-US" sz="1669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360506" lvl="1" indent="-180253" algn="l">
              <a:lnSpc>
                <a:spcPts val="2504"/>
              </a:lnSpc>
              <a:buFont typeface="Arial"/>
              <a:buChar char="•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문제점: cheerio를 사용해 웹페이지의 HTML에서 번역 대상 텍스트를 추출하는 로직을 구현했지만, 실제 웹사이트의 복잡한 HTML 구조를 완벽하게 처리하지 못했습니다.</a:t>
            </a:r>
          </a:p>
          <a:p>
            <a:pPr marL="360506" lvl="1" indent="-180253" algn="l">
              <a:lnSpc>
                <a:spcPts val="2504"/>
              </a:lnSpc>
              <a:buFont typeface="Arial"/>
              <a:buChar char="•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현상:</a:t>
            </a:r>
          </a:p>
          <a:p>
            <a:pPr marL="721012" lvl="2" indent="-240337" algn="l">
              <a:lnSpc>
                <a:spcPts val="2504"/>
              </a:lnSpc>
              <a:buFont typeface="Arial"/>
              <a:buChar char="⚬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cheerio가 본문 전체를 하나의 덩어리로 인식하지 못하고, 일부 텍스트 노드만 번역 대상으로 추출하는 오류가 발생했습니다.</a:t>
            </a:r>
          </a:p>
          <a:p>
            <a:pPr marL="721012" lvl="2" indent="-240337" algn="l">
              <a:lnSpc>
                <a:spcPts val="2504"/>
              </a:lnSpc>
              <a:buFont typeface="Arial"/>
              <a:buChar char="⚬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 때문에 AI에게는 원문의 일부분만 전달되었고, 번역 결과 역시 원문의 일부만 번역되거나 문맥이 깨져 번역 자체가 실패했습니다.</a:t>
            </a:r>
          </a:p>
          <a:p>
            <a:pPr marL="360506" lvl="1" indent="-180253" algn="l">
              <a:lnSpc>
                <a:spcPts val="2504"/>
              </a:lnSpc>
              <a:buFont typeface="Arial"/>
              <a:buChar char="•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분석 결과:</a:t>
            </a:r>
          </a:p>
          <a:p>
            <a:pPr marL="721012" lvl="2" indent="-240337" algn="l">
              <a:lnSpc>
                <a:spcPts val="2504"/>
              </a:lnSpc>
              <a:buFont typeface="Arial"/>
              <a:buChar char="⚬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이는 단순히 몇몇 태그를 지정하는 방식으로는 모든 웹페이지의 HTML 구조를 포괄할 수 없다는 것을 보여줍니다.</a:t>
            </a:r>
          </a:p>
          <a:p>
            <a:pPr algn="l">
              <a:lnSpc>
                <a:spcPts val="2504"/>
              </a:lnSpc>
            </a:pPr>
            <a:endParaRPr lang="en-US" sz="1669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7038893" y="4291414"/>
            <a:ext cx="10903022" cy="3801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4"/>
              </a:lnSpc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2. HTML 요소 처리 미흡: 원문 그대로의 요소 출력</a:t>
            </a:r>
          </a:p>
          <a:p>
            <a:pPr algn="l">
              <a:lnSpc>
                <a:spcPts val="2504"/>
              </a:lnSpc>
            </a:pPr>
            <a:endParaRPr lang="en-US" sz="1669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360506" lvl="1" indent="-180253" algn="l">
              <a:lnSpc>
                <a:spcPts val="2504"/>
              </a:lnSpc>
              <a:buFont typeface="Arial"/>
              <a:buChar char="•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문제점: 번역 로직이 &lt;p&gt; 태그와 같은 일반적인 본문 텍스트는 처리했지만, &lt;a&gt; 태그 내부의 하이퍼링크나 아이콘과 같이 다른 태그에 포함된 텍스트는 번역 대상에서 누락시켰습니다.</a:t>
            </a:r>
          </a:p>
          <a:p>
            <a:pPr marL="360506" lvl="1" indent="-180253" algn="l">
              <a:lnSpc>
                <a:spcPts val="2504"/>
              </a:lnSpc>
              <a:buFont typeface="Arial"/>
              <a:buChar char="•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현상:</a:t>
            </a:r>
          </a:p>
          <a:p>
            <a:pPr marL="721012" lvl="2" indent="-240337" algn="l">
              <a:lnSpc>
                <a:spcPts val="2504"/>
              </a:lnSpc>
              <a:buFont typeface="Arial"/>
              <a:buChar char="⚬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번역 결과 화면에서는 본문은 번역되었지만, 링크 텍스트나 버튼의 문구는 원본 언어 그대로 남아 있는 현상이 발생했습니다.</a:t>
            </a:r>
          </a:p>
          <a:p>
            <a:pPr marL="721012" lvl="2" indent="-240337" algn="l">
              <a:lnSpc>
                <a:spcPts val="2504"/>
              </a:lnSpc>
              <a:buFont typeface="Arial"/>
              <a:buChar char="⚬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이로 인해 번역된 내용과 번역되지 않은 요소들이 뒤섞여, 전체적인 사용자 경험을 해치는 문제가 발생했습니다.</a:t>
            </a:r>
          </a:p>
          <a:p>
            <a:pPr marL="360506" lvl="1" indent="-180253" algn="l">
              <a:lnSpc>
                <a:spcPts val="2504"/>
              </a:lnSpc>
              <a:buFont typeface="Arial"/>
              <a:buChar char="•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분석 결과:</a:t>
            </a:r>
          </a:p>
          <a:p>
            <a:pPr marL="721012" lvl="2" indent="-240337" algn="l">
              <a:lnSpc>
                <a:spcPts val="2504"/>
              </a:lnSpc>
              <a:buFont typeface="Arial"/>
              <a:buChar char="⚬"/>
            </a:pPr>
            <a:r>
              <a:rPr lang="en-US" sz="1669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웹 스크래핑 시 텍스트 노드만 추출하는 것을 넘어, 하이퍼링크나 이미지, 아이콘 등 비텍스트 요소에 포함된 텍스트까지도 정확하게 식별하고 처리하는 정교한 로직이 필요함을 깨달았습니다.</a:t>
            </a:r>
          </a:p>
          <a:p>
            <a:pPr algn="l">
              <a:lnSpc>
                <a:spcPts val="2504"/>
              </a:lnSpc>
            </a:pPr>
            <a:endParaRPr lang="en-US" sz="1669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923832" y="765070"/>
            <a:ext cx="323829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06 배운 점 &amp; 성과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985728"/>
            <a:ext cx="16398980" cy="7600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배운 점 (Lessons Learned) 🎓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풀스택 개발 경험: React.js, Node.js, MySQL로 이어지는 웹 서비스의 전체 개발 과정을 직접 경험했습니다.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코딩 원칙의 중요성: 코드를 컴포넌트와 로직으로 분리하는 리팩토링 과정을 통해, 유지보수와 확장에 얼마나 중요한지 몸소 깨달았습니다.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실질적 디버깅: 오류가 발생했을 때 백엔드와 프론트엔드의 로그를 분석하고 문제를 해결하는 실질적인 디버깅 능력을 얻었습니다.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기술적 한계와 도전: iframe 보안 정책이나 복잡한 웹 스크래핑 문제처럼 예상치 못한 기술적 난관에 부딪히면서, 문제를 분석하고 해결책을 고민하는 경험을 했습니다.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자신감 획득: 코딩 과목이 처음이었음에도 불구하고, 스스로 만족스러운 결과물을 완성하며 개발에 대한 자신감을 얻었습니다.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성과 (Achievements) ✨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기능적 결과물: 게시판 커뮤니티와 AI 번역기 기능을 결합한 통합 웹 서비스를 성공적으로 구축했습니다.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Gemini API 활용: Google Gemini API를 활용한 실용적인 기능을 구현하여, 새로운 기술을 프로젝트에 적용하는 역량을 증명했습니다.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유연한 아키텍처: 모듈화된 코드 구조와 재사용 가능한 커스텀 훅을 통해, 향후 기능 추가가 용이한 유연한 프로젝트 기반을 마련했습니다.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첫 결과물 완성: 이번 세미 프로젝트를 통해 의미 있는 첫 웹 개발 결과물을 성공적으로 완성했습니다.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097789" y="2630153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AutoShape 3"/>
          <p:cNvSpPr/>
          <p:nvPr/>
        </p:nvSpPr>
        <p:spPr>
          <a:xfrm>
            <a:off x="10097789" y="3461252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AutoShape 4"/>
          <p:cNvSpPr/>
          <p:nvPr/>
        </p:nvSpPr>
        <p:spPr>
          <a:xfrm>
            <a:off x="10097789" y="5193233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AutoShape 5"/>
          <p:cNvSpPr/>
          <p:nvPr/>
        </p:nvSpPr>
        <p:spPr>
          <a:xfrm>
            <a:off x="10097789" y="6041778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0097789" y="6855431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10097789" y="7721421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3169946" y="4627050"/>
            <a:ext cx="2938136" cy="91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sz="5305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912174" y="2077403"/>
            <a:ext cx="3227070" cy="5836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프로젝트 소개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프로젝트 구조</a:t>
            </a:r>
          </a:p>
          <a:p>
            <a:pPr algn="l">
              <a:lnSpc>
                <a:spcPts val="6690"/>
              </a:lnSpc>
            </a:pPr>
            <a:endParaRPr lang="en-US" sz="3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기능 소개 : AI 번역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기능 소개 : 커뮤니티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문제 해결 과정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배운 점 &amp; 성과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318096" y="2077403"/>
            <a:ext cx="465296" cy="5836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endParaRPr lang="en-US" sz="3000" b="1">
              <a:solidFill>
                <a:srgbClr val="090807"/>
              </a:solidFill>
              <a:latin typeface="Raleway Bold"/>
              <a:ea typeface="Raleway Bold"/>
              <a:cs typeface="Raleway Bold"/>
              <a:sym typeface="Raleway Bold"/>
            </a:endParaRPr>
          </a:p>
          <a:p>
            <a:pPr algn="l">
              <a:lnSpc>
                <a:spcPts val="6690"/>
              </a:lnSpc>
            </a:pPr>
            <a:r>
              <a:rPr lang="en-US" sz="3000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  <a:p>
            <a:pPr algn="l">
              <a:lnSpc>
                <a:spcPts val="6690"/>
              </a:lnSpc>
            </a:pPr>
            <a:r>
              <a:rPr lang="en-US" sz="3000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  <a:p>
            <a:pPr algn="l">
              <a:lnSpc>
                <a:spcPts val="6690"/>
              </a:lnSpc>
            </a:pPr>
            <a:r>
              <a:rPr lang="en-US" sz="3000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05</a:t>
            </a:r>
          </a:p>
          <a:p>
            <a:pPr algn="l">
              <a:lnSpc>
                <a:spcPts val="6690"/>
              </a:lnSpc>
            </a:pPr>
            <a:r>
              <a:rPr lang="en-US" sz="3000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028700" y="1738075"/>
            <a:ext cx="2247971" cy="698372"/>
            <a:chOff x="0" y="0"/>
            <a:chExt cx="592058" cy="183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79959" y="3717393"/>
            <a:ext cx="2247971" cy="698372"/>
            <a:chOff x="0" y="0"/>
            <a:chExt cx="592058" cy="183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172457" y="4968215"/>
            <a:ext cx="7897889" cy="5143500"/>
          </a:xfrm>
          <a:custGeom>
            <a:avLst/>
            <a:gdLst/>
            <a:ahLst/>
            <a:cxnLst/>
            <a:rect l="l" t="t" r="r" b="b"/>
            <a:pathLst>
              <a:path w="7897889" h="5143500">
                <a:moveTo>
                  <a:pt x="0" y="0"/>
                </a:moveTo>
                <a:lnTo>
                  <a:pt x="7897889" y="0"/>
                </a:lnTo>
                <a:lnTo>
                  <a:pt x="7897889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9602824" y="4968215"/>
            <a:ext cx="7897889" cy="5143500"/>
          </a:xfrm>
          <a:custGeom>
            <a:avLst/>
            <a:gdLst/>
            <a:ahLst/>
            <a:cxnLst/>
            <a:rect l="l" t="t" r="r" b="b"/>
            <a:pathLst>
              <a:path w="7897889" h="5143500">
                <a:moveTo>
                  <a:pt x="0" y="0"/>
                </a:moveTo>
                <a:lnTo>
                  <a:pt x="7897889" y="0"/>
                </a:lnTo>
                <a:lnTo>
                  <a:pt x="7897889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923832" y="765070"/>
            <a:ext cx="2304098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프로젝트 소개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276671" y="1289916"/>
            <a:ext cx="15216304" cy="188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endParaRPr/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핵심 기술 활용: 이번 Webkit640 7기에서 학습한 Node.js, React.js, MySQL 기술을 프로젝트에 적용하고자 했습니다.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Gemini API 도전: 개인적으로 관심 있던 Google Gemini API를 활용하여 AI를 활용한 새로운 기능에 도전했습니다.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실용적 서비스: 지인들과 취미를 공유할 수 있는 실용적인 웹 서비스 개발을 목표로 삼았습니다.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435599" y="3534069"/>
            <a:ext cx="14852401" cy="150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주요 목표: Google Gemini API 기반의 AI 번역 기능을 구현하여 기술 역량을 기르고, 실생활에 도움이 되는 웹 서비스를 만드는 것입니다.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보조 목표: 게시판, 댓글 등 기본적인 커뮤니티 기능을 안정적으로 구축하고, 로그인/로그아웃 시스템을 완성하여 사용자 관리 기능을 제공합니다.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32647" y="1852311"/>
            <a:ext cx="29229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배경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475331" y="3831629"/>
            <a:ext cx="125722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목표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860320" y="2002056"/>
            <a:ext cx="15735227" cy="607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프로젝트 기술 스택: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프론트엔드: React.js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백엔드: Node.js (Express.js)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데이터베이스: MySQL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시스템 아키텍처: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사용자가 프론트엔드(React)를 통해 요청을 보냅니다.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프론트엔드는 백엔드(Node.js)의 API를 호출합니다.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백엔드는 MySQL 데이터베이스와 Google Gemini API를 활용해 요청을 처리합니다.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처리된 결과는 다시 프론트엔드로 전달되어 화면에 표시됩니다.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923832" y="765070"/>
            <a:ext cx="323829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프로젝트 전체 구조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923832" y="765070"/>
            <a:ext cx="323829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프로젝트 전체 구조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985728"/>
            <a:ext cx="15735227" cy="645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프론트엔드 (Frontend) 구조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index.js와 App.js: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index.js는 애플리케이션의 시작점입니다.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App.js는 프로젝트의 중앙 라우팅 허브 역할을 합니다.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components/ 폴더: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auth, posts, common 등 기능별로 컴포넌트를 분리하여 관리합니다.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컴포넌트들은 화면에 보이는 UI를 렌더링하는 역할을 합니다.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hooks/ 폴더: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재사용 가능한 로직을 모아 놓은 곳입니다.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usePosts.js, useTranslation.js와 같은 훅은 API 호출, 상태 관리 등의 핵심 로직을 담당합니다.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구조의 장점: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UI와 로직이 명확히 분리되어 있어 코드를 이해하고 유지보수하기 쉽습니다.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923832" y="765070"/>
            <a:ext cx="323829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프로젝트 전체 구조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985728"/>
            <a:ext cx="15735227" cy="6457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백엔드 (Backend) 구조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server.js: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백엔드 서버의 컨트롤 타워입니다.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서버를 실행하고, 데이터베이스를 연결하며, 모든 API 라우트를 불러와 등록합니다.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routes/ 폴더: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API 엔드포인트를 기능별로 분리하여 관리합니다.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posts.js: 게시글 CRUD(작성, 조회, 수정, 삭제) 처리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comments.js: 댓글 CRUD 처리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translate.js: Gemini API 호출을 통한 번역 기능 처리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데이터 흐름: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프론트엔드의 POST /api/posts 요청이 server.js를 거쳐 routes/posts.js로 전달됩니다.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        posts.js는 INSERT SQL 쿼리를 실행해 MySQL 데이터베이스에 데이터를 저장합니다.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860320" y="2029569"/>
            <a:ext cx="2247971" cy="698372"/>
            <a:chOff x="0" y="0"/>
            <a:chExt cx="592058" cy="183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60320" y="4283690"/>
            <a:ext cx="2247971" cy="698372"/>
            <a:chOff x="0" y="0"/>
            <a:chExt cx="592058" cy="183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60320" y="6963262"/>
            <a:ext cx="2247971" cy="698372"/>
            <a:chOff x="0" y="0"/>
            <a:chExt cx="592058" cy="1839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9608779" y="154849"/>
            <a:ext cx="6576593" cy="5146184"/>
          </a:xfrm>
          <a:custGeom>
            <a:avLst/>
            <a:gdLst/>
            <a:ahLst/>
            <a:cxnLst/>
            <a:rect l="l" t="t" r="r" b="b"/>
            <a:pathLst>
              <a:path w="6576593" h="5146184">
                <a:moveTo>
                  <a:pt x="0" y="0"/>
                </a:moveTo>
                <a:lnTo>
                  <a:pt x="6576593" y="0"/>
                </a:lnTo>
                <a:lnTo>
                  <a:pt x="6576593" y="5146183"/>
                </a:lnTo>
                <a:lnTo>
                  <a:pt x="0" y="51461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923832" y="765070"/>
            <a:ext cx="298251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기능 소개 : AI 번역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24073" y="3099480"/>
            <a:ext cx="15216304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텍스트와 URL을 자동으로 긁어와 번역할 수 있습니다.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Google Gemini API를 활용하여 높은 품질의 번역을 제공합니다.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24073" y="5486887"/>
            <a:ext cx="15735227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번역된 결과를 클립보드에 복사하거나, 글쓰기 페이지로 바로 공유하는 기능으로 사용자 경험을 개선했습니다.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소설이나 뉴스 기사 같은 긴 텍스트를 번역하기 좋도록 번역 상자의 크기를 키웠습니다.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22814" y="2143804"/>
            <a:ext cx="29229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핵심 기능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45189" y="4388337"/>
            <a:ext cx="267823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사용자 편의성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45189" y="7064926"/>
            <a:ext cx="267823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맞춤형 설정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24073" y="8161987"/>
            <a:ext cx="15735227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사용자가 자신만의 프롬프트를 설정하여 번역 결과의 톤을 조절할 수 있습니다.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여러 개의 API 키를 등록하여 안정적인 번역 서비스를 유지합니다.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860320" y="2020108"/>
            <a:ext cx="2247971" cy="698372"/>
            <a:chOff x="0" y="0"/>
            <a:chExt cx="592058" cy="1839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860320" y="4283690"/>
            <a:ext cx="2247971" cy="698372"/>
            <a:chOff x="0" y="0"/>
            <a:chExt cx="592058" cy="183933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60320" y="6963262"/>
            <a:ext cx="2247971" cy="698372"/>
            <a:chOff x="0" y="0"/>
            <a:chExt cx="592058" cy="183933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592058" cy="183933"/>
            </a:xfrm>
            <a:custGeom>
              <a:avLst/>
              <a:gdLst/>
              <a:ahLst/>
              <a:cxnLst/>
              <a:rect l="l" t="t" r="r" b="b"/>
              <a:pathLst>
                <a:path w="592058" h="183933">
                  <a:moveTo>
                    <a:pt x="91967" y="0"/>
                  </a:moveTo>
                  <a:lnTo>
                    <a:pt x="500091" y="0"/>
                  </a:lnTo>
                  <a:cubicBezTo>
                    <a:pt x="524483" y="0"/>
                    <a:pt x="547875" y="9689"/>
                    <a:pt x="565122" y="26936"/>
                  </a:cubicBezTo>
                  <a:cubicBezTo>
                    <a:pt x="582369" y="44184"/>
                    <a:pt x="592058" y="67576"/>
                    <a:pt x="592058" y="91967"/>
                  </a:cubicBezTo>
                  <a:lnTo>
                    <a:pt x="592058" y="91967"/>
                  </a:lnTo>
                  <a:cubicBezTo>
                    <a:pt x="592058" y="116358"/>
                    <a:pt x="582369" y="139750"/>
                    <a:pt x="565122" y="156997"/>
                  </a:cubicBezTo>
                  <a:cubicBezTo>
                    <a:pt x="547875" y="174244"/>
                    <a:pt x="524483" y="183933"/>
                    <a:pt x="500091" y="183933"/>
                  </a:cubicBezTo>
                  <a:lnTo>
                    <a:pt x="91967" y="183933"/>
                  </a:lnTo>
                  <a:cubicBezTo>
                    <a:pt x="67576" y="183933"/>
                    <a:pt x="44184" y="174244"/>
                    <a:pt x="26936" y="156997"/>
                  </a:cubicBezTo>
                  <a:cubicBezTo>
                    <a:pt x="9689" y="139750"/>
                    <a:pt x="0" y="116358"/>
                    <a:pt x="0" y="91967"/>
                  </a:cubicBezTo>
                  <a:lnTo>
                    <a:pt x="0" y="91967"/>
                  </a:lnTo>
                  <a:cubicBezTo>
                    <a:pt x="0" y="67576"/>
                    <a:pt x="9689" y="44184"/>
                    <a:pt x="26936" y="26936"/>
                  </a:cubicBezTo>
                  <a:cubicBezTo>
                    <a:pt x="44184" y="9689"/>
                    <a:pt x="67576" y="0"/>
                    <a:pt x="91967" y="0"/>
                  </a:cubicBezTo>
                  <a:close/>
                </a:path>
              </a:pathLst>
            </a:custGeom>
            <a:solidFill>
              <a:srgbClr val="090807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592058" cy="222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0875496" y="4201633"/>
            <a:ext cx="6972258" cy="5821835"/>
          </a:xfrm>
          <a:custGeom>
            <a:avLst/>
            <a:gdLst/>
            <a:ahLst/>
            <a:cxnLst/>
            <a:rect l="l" t="t" r="r" b="b"/>
            <a:pathLst>
              <a:path w="6972258" h="5821835">
                <a:moveTo>
                  <a:pt x="0" y="0"/>
                </a:moveTo>
                <a:lnTo>
                  <a:pt x="6972258" y="0"/>
                </a:lnTo>
                <a:lnTo>
                  <a:pt x="6972258" y="5821836"/>
                </a:lnTo>
                <a:lnTo>
                  <a:pt x="0" y="58218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089798" y="193154"/>
            <a:ext cx="6638719" cy="2813157"/>
          </a:xfrm>
          <a:custGeom>
            <a:avLst/>
            <a:gdLst/>
            <a:ahLst/>
            <a:cxnLst/>
            <a:rect l="l" t="t" r="r" b="b"/>
            <a:pathLst>
              <a:path w="6638719" h="2813157">
                <a:moveTo>
                  <a:pt x="0" y="0"/>
                </a:moveTo>
                <a:lnTo>
                  <a:pt x="6638719" y="0"/>
                </a:lnTo>
                <a:lnTo>
                  <a:pt x="6638719" y="2813157"/>
                </a:lnTo>
                <a:lnTo>
                  <a:pt x="0" y="281315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23832" y="765070"/>
            <a:ext cx="3169444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기능 소개 : 커뮤니티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24073" y="3099480"/>
            <a:ext cx="15216304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CRUD 기능: 사용자가 게시글을 작성하고, 읽고, 수정하고, 삭제할 수 있는 기본적인 기능을 제공합니다.</a:t>
            </a: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카테고리: 공지사항, 피드백 등 다양한 카테고리를 제공하여 글을 효과적으로 분류할 수 있습니다.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24073" y="5753587"/>
            <a:ext cx="7387766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실시간 소통: 게시글에 대한 의견을 댓글로 주고받으며 사용자 간의 소통을 활성화합니다.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22814" y="2143804"/>
            <a:ext cx="2922982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게시글 기능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45189" y="4388337"/>
            <a:ext cx="267823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댓글 기능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5189" y="7064926"/>
            <a:ext cx="2678233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FEFBEE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통합 검색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24073" y="8161987"/>
            <a:ext cx="7854242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편리한 탐색: 사용자가 검색어를 입력하면 게시글의 제목, 내용, 댓글을 통합하여 찾아줍니다.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1233818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TextBox 3"/>
          <p:cNvSpPr txBox="1"/>
          <p:nvPr/>
        </p:nvSpPr>
        <p:spPr>
          <a:xfrm>
            <a:off x="923832" y="765070"/>
            <a:ext cx="3238296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문제 해결 과정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985728"/>
            <a:ext cx="16398980" cy="798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문제 발생: URL 번역의 기술적 한계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현상: AI 번역기에 웹사이트 URL을 입력하여 번역을 요청하면, 원문이 그대로 출력되거나 불필요한 내용(광고, 메뉴 등)이 함께 번역되었습니다.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원인 분석:</a:t>
            </a:r>
          </a:p>
          <a:p>
            <a:pPr marL="431801" lvl="1" indent="-215900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AI 혼란: 웹 스크래핑 과정에서 HTML 태그와 불필요한 텍스트가 함께 추출되어 AI가 번역해야 할 '핵심 원문'을 정확하게 파악하지 못했습니다.</a:t>
            </a:r>
          </a:p>
          <a:p>
            <a:pPr marL="431801" lvl="1" indent="-215900" algn="l">
              <a:lnSpc>
                <a:spcPts val="3000"/>
              </a:lnSpc>
              <a:buAutoNum type="arabicPeriod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비효율적인 토큰 사용: 불필요한 내용을 모두 AI에게 보내느라 토큰을 낭비하게 됩니다.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해결 방안 구상: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      목표: AI에게는 번역에 필요한 순수 텍스트만을 전달하고, 원본 페이지의 디자인과 구조는 그대로 유지하는 것입니다.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000"/>
              </a:lnSpc>
              <a:buFont typeface="Arial"/>
              <a:buChar char="•"/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구현 과정: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HTML 전체 스크래핑: 백엔드에서 URL에 해당하는 웹페이지의 HTML 문서 전체를 가져옵니다.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불필요한 부분 제거: cheerio와 같은 라이브러리를 사용하여 &lt;header&gt;, &lt;footer&gt;, &lt;div&gt; 같은 레이아웃 태그와 광고 텍스트를 먼저 제거합니다.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텍스트 노드만 추출: 남은 HTML에서 번역해야 할 순수 텍스트만 깔끔하게 분리합니다.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번역 요청: 분리된 텍스트만 AI에게 보내어 번역합니다.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번역 결과 재조립: AI에게서 받은 번역된 텍스트를 원본 HTML 구조에 맞춰 다시 제자리에 끼워 넣습니다.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전달: 이렇게 재조립된 HTML을 프론트엔드로 보내 화면에 표시합니다.</a:t>
            </a:r>
          </a:p>
          <a:p>
            <a:pPr algn="l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 기대 효과: 이 방식을 통해 토큰 사용량을 최적화하고, AI의 혼란을 막아 번역 품질을 향상시키는 동시에 원본 웹페이지의 디자인을 유지할 수 있습니다.</a:t>
            </a: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l">
              <a:lnSpc>
                <a:spcPts val="3000"/>
              </a:lnSpc>
            </a:pPr>
            <a:endParaRPr lang="en-US" sz="200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1295</Words>
  <Application>Microsoft Office PowerPoint</Application>
  <PresentationFormat>사용자 지정</PresentationFormat>
  <Paragraphs>155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Arial</vt:lpstr>
      <vt:lpstr>Calibri</vt:lpstr>
      <vt:lpstr>Raleway</vt:lpstr>
      <vt:lpstr>Source Han Sans KR Bold</vt:lpstr>
      <vt:lpstr>Source Han Sans KR</vt:lpstr>
      <vt:lpstr>Raleway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옐로우 블랙 깔끔한 보고서 프레젠테이션</dc:title>
  <cp:lastModifiedBy>재형 박</cp:lastModifiedBy>
  <cp:revision>2</cp:revision>
  <dcterms:created xsi:type="dcterms:W3CDTF">2006-08-16T00:00:00Z</dcterms:created>
  <dcterms:modified xsi:type="dcterms:W3CDTF">2025-08-28T05:55:18Z</dcterms:modified>
  <dc:identifier>DAGxU5o84gI</dc:identifier>
</cp:coreProperties>
</file>

<file path=docProps/thumbnail.jpeg>
</file>